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Roboto" charset="1" panose="02000000000000000000"/>
      <p:regular r:id="rId20"/>
    </p:embeddedFont>
    <p:embeddedFont>
      <p:font typeface="Roboto Bold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3710880"/>
            <a:ext cx="9335691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Face Recognition Attendance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5595640"/>
            <a:ext cx="9335691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An intelligent automation solution that replaces manual sign-in sheets with smart, real-time facial recognition technology.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430090"/>
            <a:ext cx="9375130" cy="8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Getting Started &amp; Implementation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55" y="2771180"/>
            <a:ext cx="7965876" cy="2322016"/>
            <a:chOff x="0" y="0"/>
            <a:chExt cx="10621168" cy="3096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21138" cy="3096006"/>
            </a:xfrm>
            <a:custGeom>
              <a:avLst/>
              <a:gdLst/>
              <a:ahLst/>
              <a:cxnLst/>
              <a:rect r="r" b="b" t="t" l="l"/>
              <a:pathLst>
                <a:path h="3096006" w="10621138">
                  <a:moveTo>
                    <a:pt x="0" y="837819"/>
                  </a:moveTo>
                  <a:cubicBezTo>
                    <a:pt x="0" y="375158"/>
                    <a:pt x="375158" y="0"/>
                    <a:pt x="837819" y="0"/>
                  </a:cubicBezTo>
                  <a:lnTo>
                    <a:pt x="9783318" y="0"/>
                  </a:lnTo>
                  <a:cubicBezTo>
                    <a:pt x="10246106" y="0"/>
                    <a:pt x="10621138" y="375158"/>
                    <a:pt x="10621138" y="837819"/>
                  </a:cubicBezTo>
                  <a:lnTo>
                    <a:pt x="10621138" y="2258187"/>
                  </a:lnTo>
                  <a:cubicBezTo>
                    <a:pt x="10621138" y="2720975"/>
                    <a:pt x="10245979" y="3096006"/>
                    <a:pt x="9783318" y="3096006"/>
                  </a:cubicBezTo>
                  <a:lnTo>
                    <a:pt x="837819" y="3096006"/>
                  </a:lnTo>
                  <a:cubicBezTo>
                    <a:pt x="375158" y="3096006"/>
                    <a:pt x="0" y="2720848"/>
                    <a:pt x="0" y="2258187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08944" y="3004394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Install Dependencies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944" y="3479750"/>
            <a:ext cx="7442299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Use pip to install Python, OpenCV, scikit-learn, NumPy, and other required libraries. Detailed requirements.txt provided with the project.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74820" y="2771180"/>
            <a:ext cx="7966025" cy="2322016"/>
            <a:chOff x="0" y="0"/>
            <a:chExt cx="10621367" cy="3096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21391" cy="3096006"/>
            </a:xfrm>
            <a:custGeom>
              <a:avLst/>
              <a:gdLst/>
              <a:ahLst/>
              <a:cxnLst/>
              <a:rect r="r" b="b" t="t" l="l"/>
              <a:pathLst>
                <a:path h="3096006" w="10621391">
                  <a:moveTo>
                    <a:pt x="0" y="837819"/>
                  </a:moveTo>
                  <a:cubicBezTo>
                    <a:pt x="0" y="375158"/>
                    <a:pt x="375158" y="0"/>
                    <a:pt x="837819" y="0"/>
                  </a:cubicBezTo>
                  <a:lnTo>
                    <a:pt x="9783572" y="0"/>
                  </a:lnTo>
                  <a:cubicBezTo>
                    <a:pt x="10246360" y="0"/>
                    <a:pt x="10621391" y="375158"/>
                    <a:pt x="10621391" y="837819"/>
                  </a:cubicBezTo>
                  <a:lnTo>
                    <a:pt x="10621391" y="2258187"/>
                  </a:lnTo>
                  <a:cubicBezTo>
                    <a:pt x="10621391" y="2720975"/>
                    <a:pt x="10246233" y="3096006"/>
                    <a:pt x="9783572" y="3096006"/>
                  </a:cubicBezTo>
                  <a:lnTo>
                    <a:pt x="837819" y="3096006"/>
                  </a:lnTo>
                  <a:cubicBezTo>
                    <a:pt x="375158" y="3096006"/>
                    <a:pt x="0" y="2720848"/>
                    <a:pt x="0" y="2258187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36609" y="3004394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Run Admin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6609" y="3479750"/>
            <a:ext cx="7442447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Execute login_gui.py to launch the authentication interface. Create your initial admin account and configure system settings.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7155" y="5354985"/>
            <a:ext cx="7965876" cy="2322016"/>
            <a:chOff x="0" y="0"/>
            <a:chExt cx="10621168" cy="3096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21138" cy="3096006"/>
            </a:xfrm>
            <a:custGeom>
              <a:avLst/>
              <a:gdLst/>
              <a:ahLst/>
              <a:cxnLst/>
              <a:rect r="r" b="b" t="t" l="l"/>
              <a:pathLst>
                <a:path h="3096006" w="10621138">
                  <a:moveTo>
                    <a:pt x="0" y="837819"/>
                  </a:moveTo>
                  <a:cubicBezTo>
                    <a:pt x="0" y="375158"/>
                    <a:pt x="375158" y="0"/>
                    <a:pt x="837819" y="0"/>
                  </a:cubicBezTo>
                  <a:lnTo>
                    <a:pt x="9783318" y="0"/>
                  </a:lnTo>
                  <a:cubicBezTo>
                    <a:pt x="10246106" y="0"/>
                    <a:pt x="10621138" y="375158"/>
                    <a:pt x="10621138" y="837819"/>
                  </a:cubicBezTo>
                  <a:lnTo>
                    <a:pt x="10621138" y="2258187"/>
                  </a:lnTo>
                  <a:cubicBezTo>
                    <a:pt x="10621138" y="2720975"/>
                    <a:pt x="10245979" y="3096006"/>
                    <a:pt x="9783318" y="3096006"/>
                  </a:cubicBezTo>
                  <a:lnTo>
                    <a:pt x="837819" y="3096006"/>
                  </a:lnTo>
                  <a:cubicBezTo>
                    <a:pt x="375158" y="3096006"/>
                    <a:pt x="0" y="2720848"/>
                    <a:pt x="0" y="2258187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8944" y="5588199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Register Employees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944" y="6063555"/>
            <a:ext cx="7442299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Use the dashboard to register each employee's face. Capture 20-30 samples per person, then trigger the model training process.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74820" y="5354985"/>
            <a:ext cx="7966025" cy="2322016"/>
            <a:chOff x="0" y="0"/>
            <a:chExt cx="10621367" cy="30960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21391" cy="3096006"/>
            </a:xfrm>
            <a:custGeom>
              <a:avLst/>
              <a:gdLst/>
              <a:ahLst/>
              <a:cxnLst/>
              <a:rect r="r" b="b" t="t" l="l"/>
              <a:pathLst>
                <a:path h="3096006" w="10621391">
                  <a:moveTo>
                    <a:pt x="0" y="837819"/>
                  </a:moveTo>
                  <a:cubicBezTo>
                    <a:pt x="0" y="375158"/>
                    <a:pt x="375158" y="0"/>
                    <a:pt x="837819" y="0"/>
                  </a:cubicBezTo>
                  <a:lnTo>
                    <a:pt x="9783572" y="0"/>
                  </a:lnTo>
                  <a:cubicBezTo>
                    <a:pt x="10246360" y="0"/>
                    <a:pt x="10621391" y="375158"/>
                    <a:pt x="10621391" y="837819"/>
                  </a:cubicBezTo>
                  <a:lnTo>
                    <a:pt x="10621391" y="2258187"/>
                  </a:lnTo>
                  <a:cubicBezTo>
                    <a:pt x="10621391" y="2720975"/>
                    <a:pt x="10246233" y="3096006"/>
                    <a:pt x="9783572" y="3096006"/>
                  </a:cubicBezTo>
                  <a:lnTo>
                    <a:pt x="837819" y="3096006"/>
                  </a:lnTo>
                  <a:cubicBezTo>
                    <a:pt x="375158" y="3096006"/>
                    <a:pt x="0" y="2720848"/>
                    <a:pt x="0" y="2258187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536609" y="5588199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Deploy &amp; Monitor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6609" y="6063555"/>
            <a:ext cx="7442447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Start the attendance recognition module. Monitor the system for accuracy and adjust camera positioning or lighting as needed. Export reports regularly for compliance.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7155" y="7876282"/>
            <a:ext cx="16193690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This intelligent system transforms attendance management from manual processes into seamless, accurate automation—perfect for organizations ready to embrace smart workplace technology.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931467"/>
            <a:ext cx="7677894" cy="8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Why Automate Attendance?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55" y="4272558"/>
            <a:ext cx="5223272" cy="2322016"/>
            <a:chOff x="0" y="0"/>
            <a:chExt cx="6964363" cy="3096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4299" cy="3096006"/>
            </a:xfrm>
            <a:custGeom>
              <a:avLst/>
              <a:gdLst/>
              <a:ahLst/>
              <a:cxnLst/>
              <a:rect r="r" b="b" t="t" l="l"/>
              <a:pathLst>
                <a:path h="3096006" w="6964299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1975" y="0"/>
                  </a:lnTo>
                  <a:cubicBezTo>
                    <a:pt x="6940931" y="0"/>
                    <a:pt x="6964299" y="23495"/>
                    <a:pt x="6964299" y="52324"/>
                  </a:cubicBezTo>
                  <a:lnTo>
                    <a:pt x="6964299" y="3043682"/>
                  </a:lnTo>
                  <a:cubicBezTo>
                    <a:pt x="6964299" y="3072638"/>
                    <a:pt x="6940804" y="3096006"/>
                    <a:pt x="6911975" y="3096006"/>
                  </a:cubicBezTo>
                  <a:lnTo>
                    <a:pt x="52324" y="3096006"/>
                  </a:lnTo>
                  <a:cubicBezTo>
                    <a:pt x="23368" y="3096006"/>
                    <a:pt x="0" y="3072511"/>
                    <a:pt x="0" y="304368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08944" y="4505771"/>
            <a:ext cx="3141910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Eliminate Manual Entry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944" y="4981129"/>
            <a:ext cx="4699695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No more paper sheets or spreadsheets. Attendance logs automatically as users arrive.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32215" y="4272558"/>
            <a:ext cx="5223421" cy="2322016"/>
            <a:chOff x="0" y="0"/>
            <a:chExt cx="6964562" cy="3096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64553" cy="3096006"/>
            </a:xfrm>
            <a:custGeom>
              <a:avLst/>
              <a:gdLst/>
              <a:ahLst/>
              <a:cxnLst/>
              <a:rect r="r" b="b" t="t" l="l"/>
              <a:pathLst>
                <a:path h="3096006" w="6964553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2229" y="0"/>
                  </a:lnTo>
                  <a:cubicBezTo>
                    <a:pt x="6941186" y="0"/>
                    <a:pt x="6964553" y="23495"/>
                    <a:pt x="6964553" y="52324"/>
                  </a:cubicBezTo>
                  <a:lnTo>
                    <a:pt x="6964553" y="3043682"/>
                  </a:lnTo>
                  <a:cubicBezTo>
                    <a:pt x="6964553" y="3072638"/>
                    <a:pt x="6941058" y="3096006"/>
                    <a:pt x="6912229" y="3096006"/>
                  </a:cubicBezTo>
                  <a:lnTo>
                    <a:pt x="52324" y="3096006"/>
                  </a:lnTo>
                  <a:cubicBezTo>
                    <a:pt x="23368" y="3096006"/>
                    <a:pt x="0" y="3072511"/>
                    <a:pt x="0" y="304368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94004" y="4505771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Improve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4004" y="4981129"/>
            <a:ext cx="4699844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Remove human error and proxy attendance. Facial biometrics ensure accountability and precision.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17425" y="4272558"/>
            <a:ext cx="5223421" cy="2322016"/>
            <a:chOff x="0" y="0"/>
            <a:chExt cx="6964562" cy="3096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64553" cy="3096006"/>
            </a:xfrm>
            <a:custGeom>
              <a:avLst/>
              <a:gdLst/>
              <a:ahLst/>
              <a:cxnLst/>
              <a:rect r="r" b="b" t="t" l="l"/>
              <a:pathLst>
                <a:path h="3096006" w="6964553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2229" y="0"/>
                  </a:lnTo>
                  <a:cubicBezTo>
                    <a:pt x="6941186" y="0"/>
                    <a:pt x="6964553" y="23495"/>
                    <a:pt x="6964553" y="52324"/>
                  </a:cubicBezTo>
                  <a:lnTo>
                    <a:pt x="6964553" y="3043682"/>
                  </a:lnTo>
                  <a:cubicBezTo>
                    <a:pt x="6964553" y="3072638"/>
                    <a:pt x="6941058" y="3096006"/>
                    <a:pt x="6912229" y="3096006"/>
                  </a:cubicBezTo>
                  <a:lnTo>
                    <a:pt x="52324" y="3096006"/>
                  </a:lnTo>
                  <a:cubicBezTo>
                    <a:pt x="23368" y="3096006"/>
                    <a:pt x="0" y="3072511"/>
                    <a:pt x="0" y="304368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79214" y="4505771"/>
            <a:ext cx="3202186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Save Time &amp; Resources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79214" y="4981129"/>
            <a:ext cx="4699844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Reduce administrative overhead. Staff can focus on productive work instead of attendance tracking.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155" y="6793855"/>
            <a:ext cx="16193690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This system delivers enterprise-grade automation using open-source Python libraries, making it accessible for organizations of any size.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819" y="627310"/>
            <a:ext cx="7789961" cy="7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System Architecture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819" y="1981795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Core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819" y="2530971"/>
            <a:ext cx="7862739" cy="165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The system is built on Python and OpenCV, leveraging face detection and recognition algorithms. All modules communicate through a central admin dashboard, ensuring seamless data flow from registration through attendance logging.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819" y="4322266"/>
            <a:ext cx="7862739" cy="87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Key libraries include NumPy for numerical processing, scikit-learn for model training, and OpenCV for real-time camera integration.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52968" y="2041029"/>
            <a:ext cx="7862739" cy="7862739"/>
            <a:chOff x="0" y="0"/>
            <a:chExt cx="10483652" cy="1048365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483596" cy="10483596"/>
            </a:xfrm>
            <a:custGeom>
              <a:avLst/>
              <a:gdLst/>
              <a:ahLst/>
              <a:cxnLst/>
              <a:rect r="r" b="b" t="t" l="l"/>
              <a:pathLst>
                <a:path h="10483596" w="10483596">
                  <a:moveTo>
                    <a:pt x="0" y="0"/>
                  </a:moveTo>
                  <a:lnTo>
                    <a:pt x="10483596" y="0"/>
                  </a:lnTo>
                  <a:lnTo>
                    <a:pt x="10483596" y="10483596"/>
                  </a:lnTo>
                  <a:lnTo>
                    <a:pt x="0" y="104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272730"/>
            <a:chOff x="0" y="0"/>
            <a:chExt cx="24384000" cy="43636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63593"/>
            </a:xfrm>
            <a:custGeom>
              <a:avLst/>
              <a:gdLst/>
              <a:ahLst/>
              <a:cxnLst/>
              <a:rect r="r" b="b" t="t" l="l"/>
              <a:pathLst>
                <a:path h="436359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63593"/>
                  </a:lnTo>
                  <a:lnTo>
                    <a:pt x="0" y="4363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9" r="0" b="-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621013"/>
            <a:ext cx="11153031" cy="8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Feature #1: Secure Admin Authentication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2867" y="5555159"/>
            <a:ext cx="5251848" cy="3611910"/>
            <a:chOff x="0" y="0"/>
            <a:chExt cx="7002463" cy="48158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6964299" cy="4777740"/>
            </a:xfrm>
            <a:custGeom>
              <a:avLst/>
              <a:gdLst/>
              <a:ahLst/>
              <a:cxnLst/>
              <a:rect r="r" b="b" t="t" l="l"/>
              <a:pathLst>
                <a:path h="4777740" w="6964299">
                  <a:moveTo>
                    <a:pt x="0" y="52324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6911848" y="0"/>
                  </a:lnTo>
                  <a:cubicBezTo>
                    <a:pt x="6940804" y="0"/>
                    <a:pt x="6964299" y="23495"/>
                    <a:pt x="6964299" y="52324"/>
                  </a:cubicBezTo>
                  <a:lnTo>
                    <a:pt x="6964299" y="4725416"/>
                  </a:lnTo>
                  <a:cubicBezTo>
                    <a:pt x="6964299" y="4754372"/>
                    <a:pt x="6940804" y="4777740"/>
                    <a:pt x="6911848" y="4777740"/>
                  </a:cubicBezTo>
                  <a:lnTo>
                    <a:pt x="52451" y="4777740"/>
                  </a:lnTo>
                  <a:cubicBezTo>
                    <a:pt x="23495" y="4777740"/>
                    <a:pt x="0" y="4754245"/>
                    <a:pt x="0" y="472541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2399" cy="4815840"/>
            </a:xfrm>
            <a:custGeom>
              <a:avLst/>
              <a:gdLst/>
              <a:ahLst/>
              <a:cxnLst/>
              <a:rect r="r" b="b" t="t" l="l"/>
              <a:pathLst>
                <a:path h="4815840" w="7002399">
                  <a:moveTo>
                    <a:pt x="0" y="71374"/>
                  </a:moveTo>
                  <a:cubicBezTo>
                    <a:pt x="0" y="31877"/>
                    <a:pt x="32131" y="0"/>
                    <a:pt x="71501" y="0"/>
                  </a:cubicBezTo>
                  <a:lnTo>
                    <a:pt x="6930898" y="0"/>
                  </a:lnTo>
                  <a:lnTo>
                    <a:pt x="6930898" y="19050"/>
                  </a:lnTo>
                  <a:lnTo>
                    <a:pt x="6930898" y="0"/>
                  </a:lnTo>
                  <a:cubicBezTo>
                    <a:pt x="6970395" y="0"/>
                    <a:pt x="7002399" y="31877"/>
                    <a:pt x="7002399" y="71374"/>
                  </a:cubicBezTo>
                  <a:lnTo>
                    <a:pt x="6983349" y="71374"/>
                  </a:lnTo>
                  <a:lnTo>
                    <a:pt x="7002399" y="71374"/>
                  </a:lnTo>
                  <a:lnTo>
                    <a:pt x="7002399" y="4744466"/>
                  </a:lnTo>
                  <a:lnTo>
                    <a:pt x="6983349" y="4744466"/>
                  </a:lnTo>
                  <a:lnTo>
                    <a:pt x="7002399" y="4744466"/>
                  </a:lnTo>
                  <a:cubicBezTo>
                    <a:pt x="7002399" y="4783963"/>
                    <a:pt x="6970268" y="4815840"/>
                    <a:pt x="6930898" y="4815840"/>
                  </a:cubicBezTo>
                  <a:lnTo>
                    <a:pt x="6930898" y="4796790"/>
                  </a:lnTo>
                  <a:lnTo>
                    <a:pt x="6930898" y="4815840"/>
                  </a:lnTo>
                  <a:lnTo>
                    <a:pt x="71501" y="4815840"/>
                  </a:lnTo>
                  <a:lnTo>
                    <a:pt x="71501" y="4796790"/>
                  </a:lnTo>
                  <a:lnTo>
                    <a:pt x="71501" y="4815840"/>
                  </a:lnTo>
                  <a:cubicBezTo>
                    <a:pt x="32004" y="4815840"/>
                    <a:pt x="0" y="4783963"/>
                    <a:pt x="0" y="474446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4744466"/>
                  </a:lnTo>
                  <a:lnTo>
                    <a:pt x="19050" y="4744466"/>
                  </a:lnTo>
                  <a:lnTo>
                    <a:pt x="38100" y="4744466"/>
                  </a:lnTo>
                  <a:cubicBezTo>
                    <a:pt x="38100" y="4762881"/>
                    <a:pt x="53086" y="4777740"/>
                    <a:pt x="71501" y="4777740"/>
                  </a:cubicBezTo>
                  <a:lnTo>
                    <a:pt x="6930898" y="4777740"/>
                  </a:lnTo>
                  <a:cubicBezTo>
                    <a:pt x="6949440" y="4777740"/>
                    <a:pt x="6964299" y="4762754"/>
                    <a:pt x="6964299" y="4744466"/>
                  </a:cubicBezTo>
                  <a:lnTo>
                    <a:pt x="6964299" y="71374"/>
                  </a:lnTo>
                  <a:cubicBezTo>
                    <a:pt x="6964299" y="52959"/>
                    <a:pt x="6949313" y="38100"/>
                    <a:pt x="6930898" y="38100"/>
                  </a:cubicBezTo>
                  <a:lnTo>
                    <a:pt x="71501" y="38100"/>
                  </a:lnTo>
                  <a:lnTo>
                    <a:pt x="71501" y="19050"/>
                  </a:lnTo>
                  <a:lnTo>
                    <a:pt x="71501" y="38100"/>
                  </a:lnTo>
                  <a:cubicBezTo>
                    <a:pt x="53086" y="38100"/>
                    <a:pt x="38100" y="53086"/>
                    <a:pt x="38100" y="71374"/>
                  </a:cubicBezTo>
                  <a:close/>
                </a:path>
              </a:pathLst>
            </a:custGeom>
            <a:solidFill>
              <a:srgbClr val="D9CEC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5730" y="5598021"/>
            <a:ext cx="5166122" cy="785366"/>
            <a:chOff x="0" y="0"/>
            <a:chExt cx="6888163" cy="10471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88099" cy="1047115"/>
            </a:xfrm>
            <a:custGeom>
              <a:avLst/>
              <a:gdLst/>
              <a:ahLst/>
              <a:cxnLst/>
              <a:rect r="r" b="b" t="t" l="l"/>
              <a:pathLst>
                <a:path h="1047115" w="6888099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6881495" y="0"/>
                  </a:lnTo>
                  <a:cubicBezTo>
                    <a:pt x="6885177" y="0"/>
                    <a:pt x="6888099" y="2921"/>
                    <a:pt x="6888099" y="6604"/>
                  </a:cubicBezTo>
                  <a:lnTo>
                    <a:pt x="6888099" y="1040511"/>
                  </a:lnTo>
                  <a:cubicBezTo>
                    <a:pt x="6888099" y="1044194"/>
                    <a:pt x="6885177" y="1047115"/>
                    <a:pt x="6881495" y="1047115"/>
                  </a:cubicBezTo>
                  <a:lnTo>
                    <a:pt x="6604" y="1047115"/>
                  </a:lnTo>
                  <a:cubicBezTo>
                    <a:pt x="2921" y="1047115"/>
                    <a:pt x="0" y="1044194"/>
                    <a:pt x="0" y="1040511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462486" y="5783312"/>
            <a:ext cx="392609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7519" y="6616601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Login Verification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519" y="7091957"/>
            <a:ext cx="4642545" cy="177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Admin credentials are securely stored in users.csv. The system validates username and password before granting access to the dashboard.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17927" y="5555159"/>
            <a:ext cx="5251996" cy="3611910"/>
            <a:chOff x="0" y="0"/>
            <a:chExt cx="7002662" cy="48158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6964553" cy="4777740"/>
            </a:xfrm>
            <a:custGeom>
              <a:avLst/>
              <a:gdLst/>
              <a:ahLst/>
              <a:cxnLst/>
              <a:rect r="r" b="b" t="t" l="l"/>
              <a:pathLst>
                <a:path h="4777740" w="6964553">
                  <a:moveTo>
                    <a:pt x="0" y="52324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6912102" y="0"/>
                  </a:lnTo>
                  <a:cubicBezTo>
                    <a:pt x="6941058" y="0"/>
                    <a:pt x="6964553" y="23495"/>
                    <a:pt x="6964553" y="52324"/>
                  </a:cubicBezTo>
                  <a:lnTo>
                    <a:pt x="6964553" y="4725416"/>
                  </a:lnTo>
                  <a:cubicBezTo>
                    <a:pt x="6964553" y="4754372"/>
                    <a:pt x="6941058" y="4777740"/>
                    <a:pt x="6912102" y="4777740"/>
                  </a:cubicBezTo>
                  <a:lnTo>
                    <a:pt x="52451" y="4777740"/>
                  </a:lnTo>
                  <a:cubicBezTo>
                    <a:pt x="23495" y="4777740"/>
                    <a:pt x="0" y="4754245"/>
                    <a:pt x="0" y="472541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2653" cy="4815840"/>
            </a:xfrm>
            <a:custGeom>
              <a:avLst/>
              <a:gdLst/>
              <a:ahLst/>
              <a:cxnLst/>
              <a:rect r="r" b="b" t="t" l="l"/>
              <a:pathLst>
                <a:path h="4815840" w="7002653">
                  <a:moveTo>
                    <a:pt x="0" y="71374"/>
                  </a:moveTo>
                  <a:cubicBezTo>
                    <a:pt x="0" y="31877"/>
                    <a:pt x="32131" y="0"/>
                    <a:pt x="71501" y="0"/>
                  </a:cubicBezTo>
                  <a:lnTo>
                    <a:pt x="6931152" y="0"/>
                  </a:lnTo>
                  <a:lnTo>
                    <a:pt x="6931152" y="19050"/>
                  </a:lnTo>
                  <a:lnTo>
                    <a:pt x="6931152" y="0"/>
                  </a:lnTo>
                  <a:cubicBezTo>
                    <a:pt x="6970649" y="0"/>
                    <a:pt x="7002653" y="31877"/>
                    <a:pt x="7002653" y="71374"/>
                  </a:cubicBezTo>
                  <a:lnTo>
                    <a:pt x="6983603" y="71374"/>
                  </a:lnTo>
                  <a:lnTo>
                    <a:pt x="7002653" y="71374"/>
                  </a:lnTo>
                  <a:lnTo>
                    <a:pt x="7002653" y="4744466"/>
                  </a:lnTo>
                  <a:lnTo>
                    <a:pt x="6983603" y="4744466"/>
                  </a:lnTo>
                  <a:lnTo>
                    <a:pt x="7002653" y="4744466"/>
                  </a:lnTo>
                  <a:cubicBezTo>
                    <a:pt x="7002653" y="4783963"/>
                    <a:pt x="6970522" y="4815840"/>
                    <a:pt x="6931152" y="4815840"/>
                  </a:cubicBezTo>
                  <a:lnTo>
                    <a:pt x="6931152" y="4796790"/>
                  </a:lnTo>
                  <a:lnTo>
                    <a:pt x="6931152" y="4815840"/>
                  </a:lnTo>
                  <a:lnTo>
                    <a:pt x="71501" y="4815840"/>
                  </a:lnTo>
                  <a:lnTo>
                    <a:pt x="71501" y="4796790"/>
                  </a:lnTo>
                  <a:lnTo>
                    <a:pt x="71501" y="4815840"/>
                  </a:lnTo>
                  <a:cubicBezTo>
                    <a:pt x="32004" y="4815840"/>
                    <a:pt x="0" y="4783963"/>
                    <a:pt x="0" y="474446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4744466"/>
                  </a:lnTo>
                  <a:lnTo>
                    <a:pt x="19050" y="4744466"/>
                  </a:lnTo>
                  <a:lnTo>
                    <a:pt x="38100" y="4744466"/>
                  </a:lnTo>
                  <a:cubicBezTo>
                    <a:pt x="38100" y="4762881"/>
                    <a:pt x="53086" y="4777740"/>
                    <a:pt x="71501" y="4777740"/>
                  </a:cubicBezTo>
                  <a:lnTo>
                    <a:pt x="6931152" y="4777740"/>
                  </a:lnTo>
                  <a:cubicBezTo>
                    <a:pt x="6949694" y="4777740"/>
                    <a:pt x="6964553" y="4762754"/>
                    <a:pt x="6964553" y="4744466"/>
                  </a:cubicBezTo>
                  <a:lnTo>
                    <a:pt x="6964553" y="71374"/>
                  </a:lnTo>
                  <a:cubicBezTo>
                    <a:pt x="6964553" y="52959"/>
                    <a:pt x="6949567" y="38100"/>
                    <a:pt x="6931152" y="38100"/>
                  </a:cubicBezTo>
                  <a:lnTo>
                    <a:pt x="71501" y="38100"/>
                  </a:lnTo>
                  <a:lnTo>
                    <a:pt x="71501" y="19050"/>
                  </a:lnTo>
                  <a:lnTo>
                    <a:pt x="71501" y="38100"/>
                  </a:lnTo>
                  <a:cubicBezTo>
                    <a:pt x="53086" y="38100"/>
                    <a:pt x="38100" y="53086"/>
                    <a:pt x="38100" y="71374"/>
                  </a:cubicBezTo>
                  <a:close/>
                </a:path>
              </a:pathLst>
            </a:custGeom>
            <a:solidFill>
              <a:srgbClr val="D9CEC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60790" y="5598021"/>
            <a:ext cx="5166271" cy="785366"/>
            <a:chOff x="0" y="0"/>
            <a:chExt cx="6888362" cy="10471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88353" cy="1047115"/>
            </a:xfrm>
            <a:custGeom>
              <a:avLst/>
              <a:gdLst/>
              <a:ahLst/>
              <a:cxnLst/>
              <a:rect r="r" b="b" t="t" l="l"/>
              <a:pathLst>
                <a:path h="1047115" w="6888353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6881749" y="0"/>
                  </a:lnTo>
                  <a:cubicBezTo>
                    <a:pt x="6885432" y="0"/>
                    <a:pt x="6888353" y="2921"/>
                    <a:pt x="6888353" y="6604"/>
                  </a:cubicBezTo>
                  <a:lnTo>
                    <a:pt x="6888353" y="1040511"/>
                  </a:lnTo>
                  <a:cubicBezTo>
                    <a:pt x="6888353" y="1044194"/>
                    <a:pt x="6885432" y="1047115"/>
                    <a:pt x="6881749" y="1047115"/>
                  </a:cubicBezTo>
                  <a:lnTo>
                    <a:pt x="6604" y="1047115"/>
                  </a:lnTo>
                  <a:cubicBezTo>
                    <a:pt x="2921" y="1047115"/>
                    <a:pt x="0" y="1044194"/>
                    <a:pt x="0" y="1040511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47548" y="5783312"/>
            <a:ext cx="392609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22579" y="6616601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User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22579" y="7091957"/>
            <a:ext cx="4642694" cy="177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Admins can add new employee profiles or reset existing passwords directly from the interface without restarting the application.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03137" y="5555159"/>
            <a:ext cx="5251996" cy="3611910"/>
            <a:chOff x="0" y="0"/>
            <a:chExt cx="7002662" cy="48158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6964553" cy="4777740"/>
            </a:xfrm>
            <a:custGeom>
              <a:avLst/>
              <a:gdLst/>
              <a:ahLst/>
              <a:cxnLst/>
              <a:rect r="r" b="b" t="t" l="l"/>
              <a:pathLst>
                <a:path h="4777740" w="6964553">
                  <a:moveTo>
                    <a:pt x="0" y="52324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6912102" y="0"/>
                  </a:lnTo>
                  <a:cubicBezTo>
                    <a:pt x="6941058" y="0"/>
                    <a:pt x="6964553" y="23495"/>
                    <a:pt x="6964553" y="52324"/>
                  </a:cubicBezTo>
                  <a:lnTo>
                    <a:pt x="6964553" y="4725416"/>
                  </a:lnTo>
                  <a:cubicBezTo>
                    <a:pt x="6964553" y="4754372"/>
                    <a:pt x="6941058" y="4777740"/>
                    <a:pt x="6912102" y="4777740"/>
                  </a:cubicBezTo>
                  <a:lnTo>
                    <a:pt x="52451" y="4777740"/>
                  </a:lnTo>
                  <a:cubicBezTo>
                    <a:pt x="23495" y="4777740"/>
                    <a:pt x="0" y="4754245"/>
                    <a:pt x="0" y="4725416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02653" cy="4815840"/>
            </a:xfrm>
            <a:custGeom>
              <a:avLst/>
              <a:gdLst/>
              <a:ahLst/>
              <a:cxnLst/>
              <a:rect r="r" b="b" t="t" l="l"/>
              <a:pathLst>
                <a:path h="4815840" w="7002653">
                  <a:moveTo>
                    <a:pt x="0" y="71374"/>
                  </a:moveTo>
                  <a:cubicBezTo>
                    <a:pt x="0" y="31877"/>
                    <a:pt x="32131" y="0"/>
                    <a:pt x="71501" y="0"/>
                  </a:cubicBezTo>
                  <a:lnTo>
                    <a:pt x="6931152" y="0"/>
                  </a:lnTo>
                  <a:lnTo>
                    <a:pt x="6931152" y="19050"/>
                  </a:lnTo>
                  <a:lnTo>
                    <a:pt x="6931152" y="0"/>
                  </a:lnTo>
                  <a:cubicBezTo>
                    <a:pt x="6970649" y="0"/>
                    <a:pt x="7002653" y="31877"/>
                    <a:pt x="7002653" y="71374"/>
                  </a:cubicBezTo>
                  <a:lnTo>
                    <a:pt x="6983603" y="71374"/>
                  </a:lnTo>
                  <a:lnTo>
                    <a:pt x="7002653" y="71374"/>
                  </a:lnTo>
                  <a:lnTo>
                    <a:pt x="7002653" y="4744466"/>
                  </a:lnTo>
                  <a:lnTo>
                    <a:pt x="6983603" y="4744466"/>
                  </a:lnTo>
                  <a:lnTo>
                    <a:pt x="7002653" y="4744466"/>
                  </a:lnTo>
                  <a:cubicBezTo>
                    <a:pt x="7002653" y="4783963"/>
                    <a:pt x="6970522" y="4815840"/>
                    <a:pt x="6931152" y="4815840"/>
                  </a:cubicBezTo>
                  <a:lnTo>
                    <a:pt x="6931152" y="4796790"/>
                  </a:lnTo>
                  <a:lnTo>
                    <a:pt x="6931152" y="4815840"/>
                  </a:lnTo>
                  <a:lnTo>
                    <a:pt x="71501" y="4815840"/>
                  </a:lnTo>
                  <a:lnTo>
                    <a:pt x="71501" y="4796790"/>
                  </a:lnTo>
                  <a:lnTo>
                    <a:pt x="71501" y="4815840"/>
                  </a:lnTo>
                  <a:cubicBezTo>
                    <a:pt x="32004" y="4815840"/>
                    <a:pt x="0" y="4783963"/>
                    <a:pt x="0" y="474446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4744466"/>
                  </a:lnTo>
                  <a:lnTo>
                    <a:pt x="19050" y="4744466"/>
                  </a:lnTo>
                  <a:lnTo>
                    <a:pt x="38100" y="4744466"/>
                  </a:lnTo>
                  <a:cubicBezTo>
                    <a:pt x="38100" y="4762881"/>
                    <a:pt x="53086" y="4777740"/>
                    <a:pt x="71501" y="4777740"/>
                  </a:cubicBezTo>
                  <a:lnTo>
                    <a:pt x="6931152" y="4777740"/>
                  </a:lnTo>
                  <a:cubicBezTo>
                    <a:pt x="6949694" y="4777740"/>
                    <a:pt x="6964553" y="4762754"/>
                    <a:pt x="6964553" y="4744466"/>
                  </a:cubicBezTo>
                  <a:lnTo>
                    <a:pt x="6964553" y="71374"/>
                  </a:lnTo>
                  <a:cubicBezTo>
                    <a:pt x="6964553" y="52959"/>
                    <a:pt x="6949567" y="38100"/>
                    <a:pt x="6931152" y="38100"/>
                  </a:cubicBezTo>
                  <a:lnTo>
                    <a:pt x="71501" y="38100"/>
                  </a:lnTo>
                  <a:lnTo>
                    <a:pt x="71501" y="19050"/>
                  </a:lnTo>
                  <a:lnTo>
                    <a:pt x="71501" y="38100"/>
                  </a:lnTo>
                  <a:cubicBezTo>
                    <a:pt x="53086" y="38100"/>
                    <a:pt x="38100" y="53086"/>
                    <a:pt x="38100" y="71374"/>
                  </a:cubicBezTo>
                  <a:close/>
                </a:path>
              </a:pathLst>
            </a:custGeom>
            <a:solidFill>
              <a:srgbClr val="D9CEC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46000" y="5598021"/>
            <a:ext cx="5166271" cy="785366"/>
            <a:chOff x="0" y="0"/>
            <a:chExt cx="6888362" cy="10471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88353" cy="1047115"/>
            </a:xfrm>
            <a:custGeom>
              <a:avLst/>
              <a:gdLst/>
              <a:ahLst/>
              <a:cxnLst/>
              <a:rect r="r" b="b" t="t" l="l"/>
              <a:pathLst>
                <a:path h="1047115" w="6888353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6881749" y="0"/>
                  </a:lnTo>
                  <a:cubicBezTo>
                    <a:pt x="6885432" y="0"/>
                    <a:pt x="6888353" y="2921"/>
                    <a:pt x="6888353" y="6604"/>
                  </a:cubicBezTo>
                  <a:lnTo>
                    <a:pt x="6888353" y="1040511"/>
                  </a:lnTo>
                  <a:cubicBezTo>
                    <a:pt x="6888353" y="1044194"/>
                    <a:pt x="6885432" y="1047115"/>
                    <a:pt x="6881749" y="1047115"/>
                  </a:cubicBezTo>
                  <a:lnTo>
                    <a:pt x="6604" y="1047115"/>
                  </a:lnTo>
                  <a:cubicBezTo>
                    <a:pt x="2921" y="1047115"/>
                    <a:pt x="0" y="1044194"/>
                    <a:pt x="0" y="1040511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432756" y="5783312"/>
            <a:ext cx="392609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07789" y="6616601"/>
            <a:ext cx="308014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Data Security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07789" y="7091957"/>
            <a:ext cx="4642694" cy="177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All credentials are stored locally with CSV-based encryption. Access is restricted to authenticated administrators only.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779686"/>
            <a:ext cx="10975032" cy="8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Feature #2: Face Registration &amp;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5610" y="3320057"/>
            <a:ext cx="16193690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Before the system can recognize employees, it must first capture and learn their faces. The registration process involves two critical steps: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4619476"/>
            <a:ext cx="5223272" cy="261789"/>
            <a:chOff x="0" y="0"/>
            <a:chExt cx="6964363" cy="3490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64299" cy="348996"/>
            </a:xfrm>
            <a:custGeom>
              <a:avLst/>
              <a:gdLst/>
              <a:ahLst/>
              <a:cxnLst/>
              <a:rect r="r" b="b" t="t" l="l"/>
              <a:pathLst>
                <a:path h="348996" w="6964299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1975" y="0"/>
                  </a:lnTo>
                  <a:cubicBezTo>
                    <a:pt x="6940931" y="0"/>
                    <a:pt x="6964299" y="23495"/>
                    <a:pt x="6964299" y="52324"/>
                  </a:cubicBezTo>
                  <a:lnTo>
                    <a:pt x="6964299" y="296672"/>
                  </a:lnTo>
                  <a:cubicBezTo>
                    <a:pt x="6964299" y="325628"/>
                    <a:pt x="6940804" y="348996"/>
                    <a:pt x="6911975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08944" y="5114479"/>
            <a:ext cx="3088928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Capture Face Samples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944" y="5589835"/>
            <a:ext cx="4699695" cy="26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Employees position themselves in front of the webcam. The system captures multiple face images (typically 20-30 samples) from different angles to ensure robust recognition under varying lighting and position conditions.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32215" y="4226719"/>
            <a:ext cx="5223421" cy="261789"/>
            <a:chOff x="0" y="0"/>
            <a:chExt cx="6964562" cy="3490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64553" cy="348996"/>
            </a:xfrm>
            <a:custGeom>
              <a:avLst/>
              <a:gdLst/>
              <a:ahLst/>
              <a:cxnLst/>
              <a:rect r="r" b="b" t="t" l="l"/>
              <a:pathLst>
                <a:path h="348996" w="6964553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2229" y="0"/>
                  </a:lnTo>
                  <a:cubicBezTo>
                    <a:pt x="6941186" y="0"/>
                    <a:pt x="6964553" y="23495"/>
                    <a:pt x="6964553" y="52324"/>
                  </a:cubicBezTo>
                  <a:lnTo>
                    <a:pt x="6964553" y="296672"/>
                  </a:lnTo>
                  <a:cubicBezTo>
                    <a:pt x="6964553" y="325628"/>
                    <a:pt x="6941058" y="348996"/>
                    <a:pt x="6912229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94004" y="4721721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Store Face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004" y="5197079"/>
            <a:ext cx="4699844" cy="26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Captured images are automatically organized into the faces/ directory, with subdirectories for each employee. This structured storage enables efficient model training and retraining when new users are added.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17425" y="3834110"/>
            <a:ext cx="5223421" cy="261789"/>
            <a:chOff x="0" y="0"/>
            <a:chExt cx="6964562" cy="3490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64553" cy="348996"/>
            </a:xfrm>
            <a:custGeom>
              <a:avLst/>
              <a:gdLst/>
              <a:ahLst/>
              <a:cxnLst/>
              <a:rect r="r" b="b" t="t" l="l"/>
              <a:pathLst>
                <a:path h="348996" w="6964553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912229" y="0"/>
                  </a:lnTo>
                  <a:cubicBezTo>
                    <a:pt x="6941186" y="0"/>
                    <a:pt x="6964553" y="23495"/>
                    <a:pt x="6964553" y="52324"/>
                  </a:cubicBezTo>
                  <a:lnTo>
                    <a:pt x="6964553" y="296672"/>
                  </a:lnTo>
                  <a:cubicBezTo>
                    <a:pt x="6964553" y="325628"/>
                    <a:pt x="6941058" y="348996"/>
                    <a:pt x="6912229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279214" y="4329112"/>
            <a:ext cx="3329731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Train Recognition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9214" y="4804470"/>
            <a:ext cx="4699844" cy="26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The train_model.py module processes all stored face samples using machine learning algorithms. The resulting model learns the unique facial characteristics of each registered employee for real-time identification.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819" y="627310"/>
            <a:ext cx="12100620" cy="7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Feature #3: Real-Time Attendance Recognition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819" y="1981795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Live Face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819" y="2530971"/>
            <a:ext cx="7862739" cy="12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When an employee approaches the camera, the system continuously analyzes the video feed. The trained model compares the detected face against all registered employee faces.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819" y="4011365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Automatic Logging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819" y="4560540"/>
            <a:ext cx="7862739" cy="12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Upon successful match, the system instantly records three data points: employee name, current date, and precise time. This information is appended to attendance.csv without requiring manual input.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52968" y="2041029"/>
            <a:ext cx="7862739" cy="7862739"/>
            <a:chOff x="0" y="0"/>
            <a:chExt cx="10483652" cy="1048365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483596" cy="10483596"/>
            </a:xfrm>
            <a:custGeom>
              <a:avLst/>
              <a:gdLst/>
              <a:ahLst/>
              <a:cxnLst/>
              <a:rect r="r" b="b" t="t" l="l"/>
              <a:pathLst>
                <a:path h="10483596" w="10483596">
                  <a:moveTo>
                    <a:pt x="0" y="0"/>
                  </a:moveTo>
                  <a:lnTo>
                    <a:pt x="10483596" y="0"/>
                  </a:lnTo>
                  <a:lnTo>
                    <a:pt x="10483596" y="10483596"/>
                  </a:lnTo>
                  <a:lnTo>
                    <a:pt x="0" y="104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773609"/>
            <a:ext cx="9335691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Feature #4: Attendance Records &amp; Export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05155" y="2753617"/>
            <a:ext cx="589061" cy="589061"/>
            <a:chOff x="0" y="0"/>
            <a:chExt cx="785415" cy="7854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3044" y="0"/>
                  </a:lnTo>
                  <a:cubicBezTo>
                    <a:pt x="762000" y="0"/>
                    <a:pt x="785368" y="23495"/>
                    <a:pt x="785368" y="52324"/>
                  </a:cubicBezTo>
                  <a:lnTo>
                    <a:pt x="785368" y="733044"/>
                  </a:lnTo>
                  <a:cubicBezTo>
                    <a:pt x="785368" y="762000"/>
                    <a:pt x="761873" y="785368"/>
                    <a:pt x="733044" y="785368"/>
                  </a:cubicBezTo>
                  <a:lnTo>
                    <a:pt x="52324" y="785368"/>
                  </a:lnTo>
                  <a:cubicBezTo>
                    <a:pt x="23495" y="785368"/>
                    <a:pt x="0" y="762000"/>
                    <a:pt x="0" y="733044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756005" y="2814935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Dashboard 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6005" y="3290292"/>
            <a:ext cx="8484840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The view_attendance.py module displays a comprehensive table of all attendance records. Admins can filter by date range, employee name, or time of day to identify patterns or investigate discrepancies.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05155" y="5165526"/>
            <a:ext cx="589061" cy="589061"/>
            <a:chOff x="0" y="0"/>
            <a:chExt cx="785415" cy="7854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3044" y="0"/>
                  </a:lnTo>
                  <a:cubicBezTo>
                    <a:pt x="762000" y="0"/>
                    <a:pt x="785368" y="23495"/>
                    <a:pt x="785368" y="52324"/>
                  </a:cubicBezTo>
                  <a:lnTo>
                    <a:pt x="785368" y="733044"/>
                  </a:lnTo>
                  <a:cubicBezTo>
                    <a:pt x="785368" y="762000"/>
                    <a:pt x="761873" y="785368"/>
                    <a:pt x="733044" y="785368"/>
                  </a:cubicBezTo>
                  <a:lnTo>
                    <a:pt x="52324" y="785368"/>
                  </a:lnTo>
                  <a:cubicBezTo>
                    <a:pt x="23495" y="785368"/>
                    <a:pt x="0" y="762000"/>
                    <a:pt x="0" y="733044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756005" y="5226844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Data Export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56005" y="5702201"/>
            <a:ext cx="8484840" cy="13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All attendance logs can be exported to standard formats (CSV, Excel, PDF). This enables integration with payroll systems, HR software, or compliance reporting tools.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5155" y="7577435"/>
            <a:ext cx="589061" cy="589061"/>
            <a:chOff x="0" y="0"/>
            <a:chExt cx="785415" cy="7854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5368" cy="785368"/>
            </a:xfrm>
            <a:custGeom>
              <a:avLst/>
              <a:gdLst/>
              <a:ahLst/>
              <a:cxnLst/>
              <a:rect r="r" b="b" t="t" l="l"/>
              <a:pathLst>
                <a:path h="785368" w="785368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3044" y="0"/>
                  </a:lnTo>
                  <a:cubicBezTo>
                    <a:pt x="762000" y="0"/>
                    <a:pt x="785368" y="23495"/>
                    <a:pt x="785368" y="52324"/>
                  </a:cubicBezTo>
                  <a:lnTo>
                    <a:pt x="785368" y="733044"/>
                  </a:lnTo>
                  <a:cubicBezTo>
                    <a:pt x="785368" y="762000"/>
                    <a:pt x="761873" y="785368"/>
                    <a:pt x="733044" y="785368"/>
                  </a:cubicBezTo>
                  <a:lnTo>
                    <a:pt x="52324" y="785368"/>
                  </a:lnTo>
                  <a:cubicBezTo>
                    <a:pt x="23495" y="785368"/>
                    <a:pt x="0" y="762000"/>
                    <a:pt x="0" y="733044"/>
                  </a:cubicBezTo>
                  <a:close/>
                </a:path>
              </a:pathLst>
            </a:custGeom>
            <a:solidFill>
              <a:srgbClr val="F3E8E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756005" y="7638752"/>
            <a:ext cx="3080147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Historical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56005" y="8114110"/>
            <a:ext cx="8484840" cy="135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Track attendance trends, identify chronic absences, and generate reports for performance reviews or facility planning. The historical data becomes a valuable organizational asset.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241971"/>
            <a:ext cx="10069265" cy="8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Project Structure &amp; File Organization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487811"/>
            <a:ext cx="16193690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The system is organized into modular Python files, each responsible for a specific function. This architecture makes the code maintainable, testable, and easy to extend: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2392" y="3710434"/>
            <a:ext cx="16203215" cy="5291733"/>
            <a:chOff x="0" y="0"/>
            <a:chExt cx="21604287" cy="7055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04224" cy="7055739"/>
            </a:xfrm>
            <a:custGeom>
              <a:avLst/>
              <a:gdLst/>
              <a:ahLst/>
              <a:cxnLst/>
              <a:rect r="r" b="b" t="t" l="l"/>
              <a:pathLst>
                <a:path h="7055739" w="21604224">
                  <a:moveTo>
                    <a:pt x="0" y="58801"/>
                  </a:moveTo>
                  <a:cubicBezTo>
                    <a:pt x="0" y="26289"/>
                    <a:pt x="26289" y="0"/>
                    <a:pt x="58801" y="0"/>
                  </a:cubicBezTo>
                  <a:lnTo>
                    <a:pt x="21545423" y="0"/>
                  </a:lnTo>
                  <a:lnTo>
                    <a:pt x="21545423" y="6350"/>
                  </a:lnTo>
                  <a:lnTo>
                    <a:pt x="21545423" y="0"/>
                  </a:lnTo>
                  <a:cubicBezTo>
                    <a:pt x="21577936" y="0"/>
                    <a:pt x="21604224" y="26289"/>
                    <a:pt x="21604224" y="58801"/>
                  </a:cubicBezTo>
                  <a:lnTo>
                    <a:pt x="21597874" y="58801"/>
                  </a:lnTo>
                  <a:lnTo>
                    <a:pt x="21604224" y="58801"/>
                  </a:lnTo>
                  <a:lnTo>
                    <a:pt x="21604224" y="6996938"/>
                  </a:lnTo>
                  <a:lnTo>
                    <a:pt x="21597874" y="6996938"/>
                  </a:lnTo>
                  <a:lnTo>
                    <a:pt x="21604224" y="6996938"/>
                  </a:lnTo>
                  <a:cubicBezTo>
                    <a:pt x="21604224" y="7029450"/>
                    <a:pt x="21577936" y="7055739"/>
                    <a:pt x="21545423" y="7055739"/>
                  </a:cubicBezTo>
                  <a:lnTo>
                    <a:pt x="21545423" y="7049389"/>
                  </a:lnTo>
                  <a:lnTo>
                    <a:pt x="21545423" y="7055739"/>
                  </a:lnTo>
                  <a:lnTo>
                    <a:pt x="58801" y="7055739"/>
                  </a:lnTo>
                  <a:lnTo>
                    <a:pt x="58801" y="7049389"/>
                  </a:lnTo>
                  <a:lnTo>
                    <a:pt x="58801" y="7055739"/>
                  </a:lnTo>
                  <a:cubicBezTo>
                    <a:pt x="26289" y="7055739"/>
                    <a:pt x="0" y="7029450"/>
                    <a:pt x="0" y="6996938"/>
                  </a:cubicBezTo>
                  <a:lnTo>
                    <a:pt x="0" y="58801"/>
                  </a:lnTo>
                  <a:lnTo>
                    <a:pt x="6350" y="58801"/>
                  </a:lnTo>
                  <a:lnTo>
                    <a:pt x="0" y="58801"/>
                  </a:lnTo>
                  <a:moveTo>
                    <a:pt x="12700" y="58801"/>
                  </a:moveTo>
                  <a:lnTo>
                    <a:pt x="12700" y="6996938"/>
                  </a:lnTo>
                  <a:lnTo>
                    <a:pt x="6350" y="6996938"/>
                  </a:lnTo>
                  <a:lnTo>
                    <a:pt x="12700" y="6996938"/>
                  </a:lnTo>
                  <a:cubicBezTo>
                    <a:pt x="12700" y="7022338"/>
                    <a:pt x="33401" y="7043039"/>
                    <a:pt x="58801" y="7043039"/>
                  </a:cubicBezTo>
                  <a:lnTo>
                    <a:pt x="21545423" y="7043039"/>
                  </a:lnTo>
                  <a:cubicBezTo>
                    <a:pt x="21570950" y="7043039"/>
                    <a:pt x="21591524" y="7022465"/>
                    <a:pt x="21591524" y="6996938"/>
                  </a:cubicBezTo>
                  <a:lnTo>
                    <a:pt x="21591524" y="58801"/>
                  </a:lnTo>
                  <a:cubicBezTo>
                    <a:pt x="21591524" y="33401"/>
                    <a:pt x="21570823" y="12700"/>
                    <a:pt x="21545423" y="12700"/>
                  </a:cubicBezTo>
                  <a:lnTo>
                    <a:pt x="58801" y="12700"/>
                  </a:lnTo>
                  <a:lnTo>
                    <a:pt x="58801" y="6350"/>
                  </a:lnTo>
                  <a:lnTo>
                    <a:pt x="58801" y="12700"/>
                  </a:lnTo>
                  <a:cubicBezTo>
                    <a:pt x="33401" y="12700"/>
                    <a:pt x="12700" y="33274"/>
                    <a:pt x="12700" y="5880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6680" y="3724721"/>
            <a:ext cx="16174641" cy="751880"/>
            <a:chOff x="0" y="0"/>
            <a:chExt cx="21566188" cy="10025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18469" y="3796010"/>
            <a:ext cx="4324052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File 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5622" y="3796010"/>
            <a:ext cx="10793909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Purpose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6680" y="4476601"/>
            <a:ext cx="16174641" cy="751880"/>
            <a:chOff x="0" y="0"/>
            <a:chExt cx="21566188" cy="10025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8469" y="4547890"/>
            <a:ext cx="4324052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admin_dashboard.py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5622" y="4547890"/>
            <a:ext cx="10793909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Central hub containing all core features and user interface controls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56680" y="5228481"/>
            <a:ext cx="16174641" cy="751880"/>
            <a:chOff x="0" y="0"/>
            <a:chExt cx="21566188" cy="10025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18469" y="5299770"/>
            <a:ext cx="4324052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login_gui.py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75622" y="5299770"/>
            <a:ext cx="10793909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Graphical interface for admin authentication before dashboard access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56680" y="5980360"/>
            <a:ext cx="16174641" cy="751880"/>
            <a:chOff x="0" y="0"/>
            <a:chExt cx="21566188" cy="10025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18469" y="6051649"/>
            <a:ext cx="4324052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register_face.py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75622" y="6051649"/>
            <a:ext cx="10793909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Captures multiple face images per employee for model training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6680" y="6732240"/>
            <a:ext cx="16174641" cy="751880"/>
            <a:chOff x="0" y="0"/>
            <a:chExt cx="21566188" cy="100250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18469" y="6803529"/>
            <a:ext cx="4324052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train_model.py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75622" y="6803529"/>
            <a:ext cx="10793909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Processes registered faces to build the recognition algorithm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56680" y="7484120"/>
            <a:ext cx="16174641" cy="751880"/>
            <a:chOff x="0" y="0"/>
            <a:chExt cx="21566188" cy="10025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18469" y="7555409"/>
            <a:ext cx="4324052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take_attendance.py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75622" y="7555409"/>
            <a:ext cx="10793909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Real-time face recognition and automatic attendance logging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56680" y="8236000"/>
            <a:ext cx="16174641" cy="751880"/>
            <a:chOff x="0" y="0"/>
            <a:chExt cx="21566188" cy="100250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566251" cy="1002538"/>
            </a:xfrm>
            <a:custGeom>
              <a:avLst/>
              <a:gdLst/>
              <a:ahLst/>
              <a:cxnLst/>
              <a:rect r="r" b="b" t="t" l="l"/>
              <a:pathLst>
                <a:path h="1002538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02538"/>
                  </a:lnTo>
                  <a:lnTo>
                    <a:pt x="0" y="10025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18469" y="8307289"/>
            <a:ext cx="4324052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view_attendance.py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175622" y="8307289"/>
            <a:ext cx="10793909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Display, filter, and export attendance records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1819" y="627310"/>
            <a:ext cx="6216402" cy="7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Data Storage &amp; 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819" y="1981795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users.csv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819" y="2530971"/>
            <a:ext cx="7862739" cy="87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Stores admin credentials and security questions. Kept in the project root for quick access during login verification.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819" y="3618756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attendance.csv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819" y="4167931"/>
            <a:ext cx="7862739" cy="87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Comprehensive log of all attendance entries with timestamp precision. Used for reporting, auditing, and payroll integration.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819" y="5255716"/>
            <a:ext cx="288771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faces/ Directory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819" y="5804893"/>
            <a:ext cx="7862739" cy="87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Organized folder structure containing all employee face samples. Enables model retraining without data loss or manual intervention.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52968" y="2041029"/>
            <a:ext cx="7862739" cy="7862739"/>
            <a:chOff x="0" y="0"/>
            <a:chExt cx="10483652" cy="1048365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483596" cy="10483596"/>
            </a:xfrm>
            <a:custGeom>
              <a:avLst/>
              <a:gdLst/>
              <a:ahLst/>
              <a:cxnLst/>
              <a:rect r="r" b="b" t="t" l="l"/>
              <a:pathLst>
                <a:path h="10483596" w="10483596">
                  <a:moveTo>
                    <a:pt x="0" y="0"/>
                  </a:moveTo>
                  <a:lnTo>
                    <a:pt x="10483596" y="0"/>
                  </a:lnTo>
                  <a:lnTo>
                    <a:pt x="10483596" y="10483596"/>
                  </a:lnTo>
                  <a:lnTo>
                    <a:pt x="0" y="104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DAG3iikwSKg</dc:identifier>
  <dcterms:modified xsi:type="dcterms:W3CDTF">2011-08-01T06:04:30Z</dcterms:modified>
  <cp:revision>1</cp:revision>
  <dc:title>Face-Recognition-Attendance-System.pptx</dc:title>
</cp:coreProperties>
</file>